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64" r:id="rId5"/>
    <p:sldId id="259" r:id="rId6"/>
    <p:sldId id="267" r:id="rId7"/>
    <p:sldId id="263" r:id="rId8"/>
    <p:sldId id="265" r:id="rId9"/>
    <p:sldId id="266" r:id="rId10"/>
    <p:sldId id="268" r:id="rId11"/>
    <p:sldId id="269" r:id="rId12"/>
    <p:sldId id="270" r:id="rId13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dirty="0"/>
              <a:t>تناژ کلی سالانه</a:t>
            </a:r>
            <a:endParaRPr lang="ru-RU" dirty="0"/>
          </a:p>
        </c:rich>
      </c:tx>
      <c:layout>
        <c:manualLayout>
          <c:xMode val="edge"/>
          <c:yMode val="edge"/>
          <c:x val="0.36015502927301846"/>
          <c:y val="2.61758724925845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1396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پلی اتیلن   پلی استیرن   پلی پروپیلن   پلی کربنات</c:v>
                </c:pt>
                <c:pt idx="1">
                  <c:v>اکسید آلومینیوم   اکسید ملیبدن</c:v>
                </c:pt>
                <c:pt idx="2">
                  <c:v>اسید-انواع   گرانول شیمیایی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15000</c:v>
                </c:pt>
                <c:pt idx="1">
                  <c:v>18600</c:v>
                </c:pt>
                <c:pt idx="2">
                  <c:v>32000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E-4BCD-842E-2B945DAD23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1397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پلی اتیلن   پلی استیرن   پلی پروپیلن   پلی کربنات</c:v>
                </c:pt>
                <c:pt idx="1">
                  <c:v>اکسید آلومینیوم   اکسید ملیبدن</c:v>
                </c:pt>
                <c:pt idx="2">
                  <c:v>اسید-انواع   گرانول شیمیایی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12500</c:v>
                </c:pt>
                <c:pt idx="1">
                  <c:v>3300</c:v>
                </c:pt>
                <c:pt idx="2">
                  <c:v>34000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3E-4BCD-842E-2B945DAD23F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1398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پلی اتیلن   پلی استیرن   پلی پروپیلن   پلی کربنات</c:v>
                </c:pt>
                <c:pt idx="1">
                  <c:v>اکسید آلومینیوم   اکسید ملیبدن</c:v>
                </c:pt>
                <c:pt idx="2">
                  <c:v>اسید-انواع   گرانول شیمیایی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7100</c:v>
                </c:pt>
                <c:pt idx="1">
                  <c:v>2400</c:v>
                </c:pt>
                <c:pt idx="2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3E-4BCD-842E-2B945DAD2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476384"/>
        <c:axId val="127705168"/>
      </c:barChart>
      <c:catAx>
        <c:axId val="12847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705168"/>
        <c:crosses val="autoZero"/>
        <c:auto val="1"/>
        <c:lblAlgn val="ctr"/>
        <c:lblOffset val="100"/>
        <c:noMultiLvlLbl val="0"/>
      </c:catAx>
      <c:valAx>
        <c:axId val="1277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47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6438-596E-4C04-8C02-A0E6E808A8BB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9F13-FF88-49C4-859F-66B45CEAC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0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6438-596E-4C04-8C02-A0E6E808A8BB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9F13-FF88-49C4-859F-66B45CEAC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65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6438-596E-4C04-8C02-A0E6E808A8BB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9F13-FF88-49C4-859F-66B45CEAC45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4349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6438-596E-4C04-8C02-A0E6E808A8BB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9F13-FF88-49C4-859F-66B45CEAC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899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6438-596E-4C04-8C02-A0E6E808A8BB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9F13-FF88-49C4-859F-66B45CEAC45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7634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6438-596E-4C04-8C02-A0E6E808A8BB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9F13-FF88-49C4-859F-66B45CEAC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02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6438-596E-4C04-8C02-A0E6E808A8BB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9F13-FF88-49C4-859F-66B45CEAC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589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6438-596E-4C04-8C02-A0E6E808A8BB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9F13-FF88-49C4-859F-66B45CEAC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23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6438-596E-4C04-8C02-A0E6E808A8BB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9F13-FF88-49C4-859F-66B45CEAC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13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6438-596E-4C04-8C02-A0E6E808A8BB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9F13-FF88-49C4-859F-66B45CEAC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3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6438-596E-4C04-8C02-A0E6E808A8BB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9F13-FF88-49C4-859F-66B45CEAC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53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6438-596E-4C04-8C02-A0E6E808A8BB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9F13-FF88-49C4-859F-66B45CEAC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3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6438-596E-4C04-8C02-A0E6E808A8BB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9F13-FF88-49C4-859F-66B45CEAC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32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6438-596E-4C04-8C02-A0E6E808A8BB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9F13-FF88-49C4-859F-66B45CEAC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02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6438-596E-4C04-8C02-A0E6E808A8BB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9F13-FF88-49C4-859F-66B45CEAC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39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6438-596E-4C04-8C02-A0E6E808A8BB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9F13-FF88-49C4-859F-66B45CEAC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3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06438-596E-4C04-8C02-A0E6E808A8BB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189F13-FF88-49C4-859F-66B45CEAC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97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domiran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EBFBF-BF0F-47E6-8C9C-B9B1F5CF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6768"/>
            <a:ext cx="10515600" cy="3910819"/>
          </a:xfrm>
        </p:spPr>
        <p:txBody>
          <a:bodyPr>
            <a:normAutofit fontScale="90000"/>
          </a:bodyPr>
          <a:lstStyle/>
          <a:p>
            <a:pPr algn="ctr"/>
            <a:r>
              <a:rPr lang="fa-IR" sz="8800" dirty="0"/>
              <a:t>پتانسیل اقتصادی و امکانات تجاری منطقه آستراخان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718102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17AF96-C12A-414B-B413-B290C5591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61" y="77371"/>
            <a:ext cx="3770582" cy="67032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899B81-B28E-453F-A7C7-1BBC2F503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09" y="77371"/>
            <a:ext cx="3770582" cy="67032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82F2ADF-2D96-4020-A5D8-B6EE47024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756" y="77371"/>
            <a:ext cx="3770583" cy="670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84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D0AB1A-149A-4160-8C8F-8C385AF46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4" y="3692767"/>
            <a:ext cx="5139397" cy="28909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CC0D44-05CA-461C-9174-D7526EF4E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5" y="274322"/>
            <a:ext cx="5139397" cy="28909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58EC3E-861F-4826-827D-54208860C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646" y="166856"/>
            <a:ext cx="4717659" cy="629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40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2D3AA-4F29-424B-AE50-7E9689E21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9650"/>
            <a:ext cx="12192000" cy="2222694"/>
          </a:xfrm>
        </p:spPr>
        <p:txBody>
          <a:bodyPr>
            <a:noAutofit/>
          </a:bodyPr>
          <a:lstStyle/>
          <a:p>
            <a:pPr algn="ctr"/>
            <a:r>
              <a:rPr lang="fa-IR" sz="8000" dirty="0"/>
              <a:t>گردآورنده سرای تجاری ایرانیان در آستراخان</a:t>
            </a:r>
            <a:br>
              <a:rPr lang="fa-IR" sz="8000" dirty="0"/>
            </a:br>
            <a:endParaRPr lang="ru-RU" sz="8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785089-FEDF-4BBB-A77E-442FFBA28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59458"/>
            <a:ext cx="12192000" cy="19413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000" dirty="0">
                <a:solidFill>
                  <a:schemeClr val="accent1"/>
                </a:solidFill>
              </a:rPr>
              <a:t>سپتامبر 2019</a:t>
            </a:r>
            <a:endParaRPr lang="ru-RU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6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EC012-AA5A-4CB8-8586-6B153875C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401886" cy="942535"/>
          </a:xfrm>
        </p:spPr>
        <p:txBody>
          <a:bodyPr>
            <a:normAutofit/>
          </a:bodyPr>
          <a:lstStyle/>
          <a:p>
            <a:pPr algn="ctr"/>
            <a:r>
              <a:rPr lang="fa-IR" dirty="0"/>
              <a:t>آستراخان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E2538F-4A72-403A-9BF9-CFDE165A5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2534"/>
            <a:ext cx="10515600" cy="575368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شهر آستراخان در جنوب روسیه در دلتای رودخانه ولگا نزدیک به دریای خزر واقع شده است. آستراخان در سال 1558 میلادی تأسیس شد و یک شهر قدیمی روسیه و یکی از مهمترین بنادر تجاری در ولگا می باشد</a:t>
            </a:r>
          </a:p>
          <a:p>
            <a:pPr marL="0" indent="0" algn="r">
              <a:buNone/>
            </a:pP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a-IR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07BA23-6135-4B84-8FFC-ED53E6584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70" y="2366012"/>
            <a:ext cx="5773613" cy="4330209"/>
          </a:xfrm>
          <a:prstGeom prst="rect">
            <a:avLst/>
          </a:prstGeom>
        </p:spPr>
      </p:pic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93EA485F-C7A8-4AEE-9554-3E1CD7523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592549"/>
              </p:ext>
            </p:extLst>
          </p:nvPr>
        </p:nvGraphicFramePr>
        <p:xfrm>
          <a:off x="562708" y="2366012"/>
          <a:ext cx="5120639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520">
                  <a:extLst>
                    <a:ext uri="{9D8B030D-6E8A-4147-A177-3AD203B41FA5}">
                      <a16:colId xmlns:a16="http://schemas.microsoft.com/office/drawing/2014/main" val="297362604"/>
                    </a:ext>
                  </a:extLst>
                </a:gridCol>
                <a:gridCol w="2972119">
                  <a:extLst>
                    <a:ext uri="{9D8B030D-6E8A-4147-A177-3AD203B41FA5}">
                      <a16:colId xmlns:a16="http://schemas.microsoft.com/office/drawing/2014/main" val="3454888096"/>
                    </a:ext>
                  </a:extLst>
                </a:gridCol>
              </a:tblGrid>
              <a:tr h="2656153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fa-IR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ایستگاه های ریلی:</a:t>
                      </a:r>
                    </a:p>
                    <a:p>
                      <a:pPr marL="0" indent="0" algn="ctr">
                        <a:buNone/>
                      </a:pPr>
                      <a:endParaRPr lang="fa-IR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fa-IR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کوتوم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a-IR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تروساوا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fa-IR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نوالسنایا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a-IR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آستراخان-١</a:t>
                      </a:r>
                    </a:p>
                    <a:p>
                      <a:pPr marL="0" indent="0" algn="ctr">
                        <a:buNone/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fa-IR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بنادر:</a:t>
                      </a:r>
                    </a:p>
                    <a:p>
                      <a:pPr marL="0" indent="0" algn="ctr">
                        <a:buNone/>
                      </a:pPr>
                      <a:endParaRPr lang="fa-IR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fa-IR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بندر بارگیری مرکزی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a-IR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آلفا پرت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a-IR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سالیانکا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a-IR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بندر و. ت. اس.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a-IR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بندر آستراخان</a:t>
                      </a:r>
                    </a:p>
                    <a:p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23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75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8932E-3CD7-417C-960E-F7868FFF3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678875"/>
          </a:xfrm>
        </p:spPr>
        <p:txBody>
          <a:bodyPr>
            <a:noAutofit/>
          </a:bodyPr>
          <a:lstStyle/>
          <a:p>
            <a:pPr algn="ctr"/>
            <a:r>
              <a:rPr lang="fa-IR" dirty="0"/>
              <a:t>انزلی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A5AFCB-A871-45CB-8363-41368C4F2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9506"/>
            <a:ext cx="10515600" cy="591786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بندر اَنزَلی یکی از مهم‌ترین شهرهای گردشگری و مراکز مهم اقتصادی می باشد و بخش مرکزی شهرستان انزلی محسوب می‌شود. بندر انزلی بزرگترین بندر شمال ایران و یکی از فعالترین بنادر حاشیه دریای خزر است. مرز انزلی پنجمین مرز فعال ایران است و ۷/۳ درصد از ترانزیت ورودی به ایران از طریق این مرز انجام می‌شود.</a:t>
            </a:r>
          </a:p>
          <a:p>
            <a:pPr marL="0" indent="0" algn="r">
              <a:buNone/>
            </a:pPr>
            <a:r>
              <a:rPr 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یکی از ویژگی‌های بندر انزلی نزدیکی با بندر آستراخان می باشد.</a:t>
            </a:r>
          </a:p>
          <a:p>
            <a:pPr marL="0" indent="0" algn="ctr">
              <a:buNone/>
            </a:pPr>
            <a:endParaRPr lang="fa-IR" sz="2400" dirty="0"/>
          </a:p>
          <a:p>
            <a:pPr marL="0" indent="0" algn="r">
              <a:buNone/>
            </a:pPr>
            <a:endParaRPr lang="fa-IR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923713-3C6C-45E1-B237-3F4BCA0B4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528" y="3163654"/>
            <a:ext cx="5794943" cy="345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63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5F356-6D4B-4438-9706-BA0F520F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ترخیص کالا در مقصد روسیه</a:t>
            </a:r>
            <a:br>
              <a:rPr lang="fa-IR" dirty="0"/>
            </a:br>
            <a:r>
              <a:rPr lang="fa-IR" dirty="0"/>
              <a:t>نمونه تعرفه گمرکی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C44D82-5846-4E08-9A2E-6680C08AA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656405" cy="3880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پلی استایرن گرید</a:t>
            </a: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HIPS 7240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تعرفه گمرکی مقصد روسیه 6,5%</a:t>
            </a:r>
          </a:p>
          <a:p>
            <a:pPr marL="0" indent="0" algn="ctr">
              <a:buNone/>
            </a:pPr>
            <a:r>
              <a:rPr 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به اضافه مالیات بر ارزش افزوده 20%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CB0B76-8172-41E2-BEA8-E9E00652F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8603" y="2160589"/>
            <a:ext cx="4656405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پلی اتیلن گرانول گرید</a:t>
            </a: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HD5000S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تعرفه گمرکی مقصد روسیه 6,5%</a:t>
            </a:r>
          </a:p>
          <a:p>
            <a:pPr marL="0" indent="0" algn="ctr">
              <a:buNone/>
            </a:pPr>
            <a:r>
              <a:rPr 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به اضافه مالیات بر ارزش افزوده 20%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 marL="0" indent="0" algn="ctr">
              <a:buNone/>
            </a:pP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21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7BE46-A823-4A00-9124-0CB02B91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561"/>
          </a:xfrm>
        </p:spPr>
        <p:txBody>
          <a:bodyPr/>
          <a:lstStyle/>
          <a:p>
            <a:pPr algn="ctr"/>
            <a:r>
              <a:rPr lang="fa-IR" dirty="0"/>
              <a:t>قیمت خدمات حمل از خلیج فارس به بندر انزلی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09C345-D947-4FC2-AF29-58807BCF7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686"/>
            <a:ext cx="10515600" cy="499527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حمل زمینی از خلیج فارس به بندر انزلی 15-20 دلار هر تن</a:t>
            </a:r>
          </a:p>
          <a:p>
            <a:pPr marL="0" indent="0" algn="r">
              <a:buNone/>
            </a:pPr>
            <a:r>
              <a:rPr 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بارگیری در بندر انزلی 3-5 دلار هر تن</a:t>
            </a:r>
          </a:p>
          <a:p>
            <a:pPr marL="0" indent="0" algn="r">
              <a:buNone/>
            </a:pPr>
            <a:r>
              <a:rPr 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تهیه اسناد در بندر انزلی 2-4 دلار هر تن</a:t>
            </a:r>
          </a:p>
          <a:p>
            <a:pPr marL="0" indent="0" algn="r">
              <a:buNone/>
            </a:pPr>
            <a:r>
              <a:rPr 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کرایه کشتی (به آستراخان) 17-22 دلار هر تن</a:t>
            </a:r>
          </a:p>
          <a:p>
            <a:pPr marL="0" indent="0" algn="ctr">
              <a:buNone/>
            </a:pP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772432-2CB2-43AC-8E2D-9A3F3AD89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30" y="3343466"/>
            <a:ext cx="4192172" cy="31441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832023-C88F-4A14-B688-756B1D464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232" y="3343465"/>
            <a:ext cx="5555568" cy="312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3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EF7CD2-CF89-4F9C-9612-16FF8FA5C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3" y="3423631"/>
            <a:ext cx="5666627" cy="31902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192463-E51B-4C8C-A59F-81B9D7B41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3" y="109607"/>
            <a:ext cx="5666627" cy="31848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3F1FAC-4309-4AD4-9745-433EEEC53D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35" y="109607"/>
            <a:ext cx="5666627" cy="31848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DA3193-7098-4204-941D-1F9EFDF969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35" y="3423631"/>
            <a:ext cx="5666627" cy="31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7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714C9-9552-4AF0-9A23-FE8231AE5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610"/>
            <a:ext cx="10515600" cy="554428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/>
              <a:t>هزینه خدمات بندری در آستراخان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340D55-F1B4-40B8-9FDB-C09CCDCF11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877986"/>
            <a:ext cx="6095999" cy="598001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۴ - بندر و. ت. اس.</a:t>
            </a:r>
          </a:p>
          <a:p>
            <a:pPr marL="0" indent="0" algn="r">
              <a:buNone/>
            </a:pP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بارگیری ۵۶۰ روبل هر تن</a:t>
            </a:r>
            <a:b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اگر حجم کالا بیش از ۵۰۰ تن است نگهداری ۱۵ روز رایگان میباشد، اگر حجم کالا کمتر از ۵۰۰ تن است نگهداری روزانه ۲۰ روبل هر تن می باشد.</a:t>
            </a:r>
            <a:b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ایکس ری ۳۳۰ روبل هر تن</a:t>
            </a:r>
          </a:p>
          <a:p>
            <a:pPr marL="0" indent="0" algn="r">
              <a:buNone/>
            </a:pP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۵ – بندر آستراخان</a:t>
            </a:r>
          </a:p>
          <a:p>
            <a:pPr marL="0" indent="0" algn="r">
              <a:buNone/>
            </a:pP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بارگیری ۴۸۰ روبل هر تن</a:t>
            </a:r>
            <a:b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نگهداری روزانه ۱۵ روبل هر تن</a:t>
            </a:r>
            <a:b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ایکس ری ۳۳۰ روبل هر تن</a:t>
            </a:r>
          </a:p>
          <a:p>
            <a:pPr marL="0" indent="0" algn="r">
              <a:buNone/>
            </a:pP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b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حمل زمینی از آستراخان به مسکو  ٤۵۰۰۰ روبل</a:t>
            </a:r>
          </a:p>
          <a:p>
            <a:pPr marL="0" indent="0" algn="r">
              <a:buNone/>
            </a:pP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حمل زمینی از آستراخان به ایواناوا  ۵۳۰۰۰ روبل</a:t>
            </a:r>
          </a:p>
          <a:p>
            <a:pPr marL="0" indent="0" algn="r">
              <a:buNone/>
            </a:pP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حمل زمینی از آستراخان به سن پترزبورگ  ٧۵۰۰۰ روبل</a:t>
            </a:r>
          </a:p>
          <a:p>
            <a:pPr marL="0" indent="0" algn="r">
              <a:buNone/>
            </a:pP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A1A75A-9F3E-44A2-AB23-F9FA17A18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681038"/>
            <a:ext cx="6019801" cy="6176962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b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۱ - بندر بارگیری مرکزی</a:t>
            </a:r>
          </a:p>
          <a:p>
            <a:pPr marL="0" indent="0" algn="r" rtl="1">
              <a:buNone/>
            </a:pP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بارگیری ۴۵۰ روبل هر تن</a:t>
            </a:r>
            <a:b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نگهداری ۱۰ روز رایگان میباشد، بعد روزانه ۳ روبل هر تن</a:t>
            </a:r>
            <a:b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ایکس ری ۶۰۰ روبل هر تن</a:t>
            </a:r>
            <a:b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۲ - آلفا پرت</a:t>
            </a:r>
          </a:p>
          <a:p>
            <a:pPr marL="0" indent="0" algn="r" rtl="1">
              <a:buNone/>
            </a:pP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بارگیری ۳۵۰ روبل هر تن</a:t>
            </a:r>
            <a:b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نگهداری ۱۰ روز رایگان میباشد، بعد روزانه ۸ روبل هر تن</a:t>
            </a:r>
            <a:b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ایکس ری ۱۵۰ روبل هر تن</a:t>
            </a:r>
            <a:b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۳ - سالیانکا</a:t>
            </a:r>
          </a:p>
          <a:p>
            <a:pPr marL="0" indent="0" algn="r" rtl="1">
              <a:buNone/>
            </a:pP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بارگیری ۴۸۰ روبل هر تن</a:t>
            </a:r>
            <a:b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نگهداری ۳۰ روز رایگان میباشد، بعد روزانه ۱۵ روبل هر تن</a:t>
            </a:r>
            <a:b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ایکس ری ۱۵۰ روبل هر تن</a:t>
            </a:r>
          </a:p>
          <a:p>
            <a:pPr marL="0" indent="0" algn="r" rtl="1">
              <a:buNone/>
            </a:pP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٭</a:t>
            </a:r>
          </a:p>
          <a:p>
            <a:pPr marL="0" indent="0" algn="r" rtl="1">
              <a:buNone/>
            </a:pP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هر دلار معادل ۶۵ روبل می باشد.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54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F3FD4-024A-4450-B135-4FC7ACC8B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جدول صادرات بر اساس آمار گمرک ایران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D789562-0FA1-42E6-A013-9145B7C848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452006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5736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02EC1-28A1-4B0B-891F-76565681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647114"/>
          </a:xfrm>
        </p:spPr>
        <p:txBody>
          <a:bodyPr/>
          <a:lstStyle/>
          <a:p>
            <a:pPr algn="r"/>
            <a:r>
              <a:rPr lang="fa-IR" dirty="0"/>
              <a:t>سرای تجاری ایرانیان در آستراخان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BA4C5-2E34-4A9C-9668-EB2D010B5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47115"/>
            <a:ext cx="11097324" cy="6210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dirty="0"/>
              <a:t>در تاریخ 24 اکتبر سال 2017، سرای تجاری ایرانیان گشایش یافت. با مراجعه به سایت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www.domiran.ru</a:t>
            </a:r>
            <a:endParaRPr lang="fa-IR" dirty="0"/>
          </a:p>
          <a:p>
            <a:pPr marL="0" indent="0" algn="ctr">
              <a:buNone/>
            </a:pPr>
            <a:r>
              <a:rPr lang="fa-IR" dirty="0"/>
              <a:t>تمام اطلاعات روز سرای تجاری و گزیده اخبار را می توان ملاحظه نمود.</a:t>
            </a:r>
          </a:p>
          <a:p>
            <a:pPr marL="0" indent="0" algn="ctr">
              <a:buNone/>
            </a:pPr>
            <a:r>
              <a:rPr lang="fa-IR" dirty="0"/>
              <a:t>در طبقه اول فروشگاه نمونه شهروند که نمایندگی فروشگاه شهروند از ایران می باشد حضور دارد و همچنین نمایشگاه کالاهای ایرانی که شامل سه قسمت محصولات - مواد غذایی</a:t>
            </a:r>
            <a:r>
              <a:rPr lang="fa-IR" dirty="0">
                <a:latin typeface="Calibri" panose="020F0502020204030204" pitchFamily="34" charset="0"/>
              </a:rPr>
              <a:t>، ساختمانی و شیمیایی است معرض دید بازدیدکنندگان قرار دارد.</a:t>
            </a:r>
          </a:p>
          <a:p>
            <a:pPr marL="0" indent="0" algn="ctr">
              <a:buNone/>
            </a:pPr>
            <a:r>
              <a:rPr lang="fa-IR" dirty="0">
                <a:latin typeface="Calibri" panose="020F0502020204030204" pitchFamily="34" charset="0"/>
              </a:rPr>
              <a:t>در طبقه دوم قسمت دفاتر بازرگانی می باشد که در حال حاضر چند شرکت ها - </a:t>
            </a:r>
            <a:r>
              <a:rPr lang="fa-IR" dirty="0">
                <a:latin typeface="Arabic Typesetting" panose="03020402040406030203" pitchFamily="66" charset="-78"/>
              </a:rPr>
              <a:t>"</a:t>
            </a:r>
            <a:r>
              <a:rPr lang="fa-IR" dirty="0">
                <a:latin typeface="Calibri" panose="020F0502020204030204" pitchFamily="34" charset="0"/>
              </a:rPr>
              <a:t>کولوس</a:t>
            </a:r>
            <a:r>
              <a:rPr lang="fa-IR" dirty="0">
                <a:latin typeface="Arabic Typesetting" panose="03020402040406030203" pitchFamily="66" charset="-78"/>
              </a:rPr>
              <a:t>"</a:t>
            </a:r>
            <a:r>
              <a:rPr lang="fa-IR" dirty="0">
                <a:latin typeface="Calibri" panose="020F0502020204030204" pitchFamily="34" charset="0"/>
              </a:rPr>
              <a:t>، </a:t>
            </a:r>
            <a:r>
              <a:rPr lang="fa-IR" dirty="0">
                <a:latin typeface="Arabic Typesetting" panose="03020402040406030203" pitchFamily="66" charset="-78"/>
              </a:rPr>
              <a:t>"</a:t>
            </a:r>
            <a:r>
              <a:rPr lang="fa-IR" dirty="0">
                <a:latin typeface="Calibri" panose="020F0502020204030204" pitchFamily="34" charset="0"/>
              </a:rPr>
              <a:t>شهروند</a:t>
            </a:r>
            <a:r>
              <a:rPr lang="fa-IR" dirty="0">
                <a:latin typeface="Arabic Typesetting" panose="03020402040406030203" pitchFamily="66" charset="-78"/>
              </a:rPr>
              <a:t>"</a:t>
            </a:r>
            <a:r>
              <a:rPr lang="fa-IR" dirty="0">
                <a:latin typeface="Calibri" panose="020F0502020204030204" pitchFamily="34" charset="0"/>
              </a:rPr>
              <a:t> و نمایندگی منطقه آزاد انزلی </a:t>
            </a:r>
            <a:r>
              <a:rPr lang="fa-IR" dirty="0">
                <a:latin typeface="Arabic Typesetting" panose="03020402040406030203" pitchFamily="66" charset="-78"/>
              </a:rPr>
              <a:t>"</a:t>
            </a:r>
            <a:r>
              <a:rPr lang="fa-IR" dirty="0">
                <a:latin typeface="Calibri" panose="020F0502020204030204" pitchFamily="34" charset="0"/>
              </a:rPr>
              <a:t>آ.اف.ت.</a:t>
            </a:r>
            <a:r>
              <a:rPr lang="fa-IR" dirty="0">
                <a:latin typeface="Arabic Typesetting" panose="03020402040406030203" pitchFamily="66" charset="-78"/>
              </a:rPr>
              <a:t>" در آن حضور دارند و چند دفاتر دیگر  هم آماده واگذاری به صورت اجاره ماهیانه می باشد.</a:t>
            </a:r>
          </a:p>
          <a:p>
            <a:pPr marL="0" indent="0" algn="ctr">
              <a:buNone/>
            </a:pPr>
            <a:r>
              <a:rPr lang="fa-IR" dirty="0">
                <a:latin typeface="Arabic Typesetting" panose="03020402040406030203" pitchFamily="66" charset="-78"/>
              </a:rPr>
              <a:t>امکانات سرای تجاری دفاتر مجهز به اینترنت پرسرعت وای-فای و همچنین سالن کنفرانس مشترک و سیستم تصویه مطبوع گرمایش و سرمایش است و همچنین بهره مندی از سایت سرای تجاری برای عرضه به مشتریان شرکت های مستقیم امکان پذیر است.  </a:t>
            </a:r>
            <a:r>
              <a:rPr lang="fa-IR" dirty="0">
                <a:latin typeface="Calibri" panose="020F0502020204030204" pitchFamily="34" charset="0"/>
              </a:rPr>
              <a:t>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AEF3EE-9E22-433D-9767-0D9DCE636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5" y="4508403"/>
            <a:ext cx="3524391" cy="23495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041F1B-5BEA-4D74-AEA9-FD2A7BD02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41" y="4508407"/>
            <a:ext cx="3524391" cy="23495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9639F6E-D0FE-45DC-A7EC-9526E125F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01" y="4508402"/>
            <a:ext cx="3524394" cy="234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9374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710</TotalTime>
  <Words>446</Words>
  <Application>Microsoft Office PowerPoint</Application>
  <PresentationFormat>Широкоэкранный</PresentationFormat>
  <Paragraphs>68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Arabic Typesetting</vt:lpstr>
      <vt:lpstr>Arial</vt:lpstr>
      <vt:lpstr>Calibri</vt:lpstr>
      <vt:lpstr>Times New Roman</vt:lpstr>
      <vt:lpstr>Trebuchet MS</vt:lpstr>
      <vt:lpstr>Wingdings 3</vt:lpstr>
      <vt:lpstr>Аспект</vt:lpstr>
      <vt:lpstr>پتانسیل اقتصادی و امکانات تجاری منطقه آستراخان</vt:lpstr>
      <vt:lpstr>آستراخان</vt:lpstr>
      <vt:lpstr>انزلی</vt:lpstr>
      <vt:lpstr>ترخیص کالا در مقصد روسیه نمونه تعرفه گمرکی</vt:lpstr>
      <vt:lpstr>قیمت خدمات حمل از خلیج فارس به بندر انزلی</vt:lpstr>
      <vt:lpstr>Презентация PowerPoint</vt:lpstr>
      <vt:lpstr>هزینه خدمات بندری در آستراخان</vt:lpstr>
      <vt:lpstr>جدول صادرات بر اساس آمار گمرک ایران</vt:lpstr>
      <vt:lpstr>سرای تجاری ایرانیان در آستراخان</vt:lpstr>
      <vt:lpstr>Презентация PowerPoint</vt:lpstr>
      <vt:lpstr>Презентация PowerPoint</vt:lpstr>
      <vt:lpstr>گردآورنده سرای تجاری ایرانیان در آستراخان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Офис</dc:creator>
  <cp:lastModifiedBy>Офис</cp:lastModifiedBy>
  <cp:revision>173</cp:revision>
  <cp:lastPrinted>2019-09-17T13:47:32Z</cp:lastPrinted>
  <dcterms:created xsi:type="dcterms:W3CDTF">2019-09-16T07:46:35Z</dcterms:created>
  <dcterms:modified xsi:type="dcterms:W3CDTF">2019-09-17T14:50:16Z</dcterms:modified>
</cp:coreProperties>
</file>